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70" r:id="rId3"/>
    <p:sldId id="271" r:id="rId4"/>
    <p:sldId id="261" r:id="rId5"/>
    <p:sldId id="268" r:id="rId6"/>
    <p:sldId id="267" r:id="rId7"/>
    <p:sldId id="273" r:id="rId8"/>
    <p:sldId id="274" r:id="rId9"/>
    <p:sldId id="293" r:id="rId10"/>
    <p:sldId id="280" r:id="rId11"/>
    <p:sldId id="276" r:id="rId12"/>
    <p:sldId id="275" r:id="rId13"/>
    <p:sldId id="278" r:id="rId14"/>
    <p:sldId id="279" r:id="rId15"/>
    <p:sldId id="281" r:id="rId16"/>
    <p:sldId id="282" r:id="rId17"/>
    <p:sldId id="294" r:id="rId18"/>
    <p:sldId id="295" r:id="rId19"/>
    <p:sldId id="302" r:id="rId20"/>
    <p:sldId id="287" r:id="rId21"/>
    <p:sldId id="292" r:id="rId22"/>
    <p:sldId id="296" r:id="rId23"/>
    <p:sldId id="297" r:id="rId24"/>
    <p:sldId id="259" r:id="rId25"/>
    <p:sldId id="300" r:id="rId26"/>
    <p:sldId id="30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4" autoAdjust="0"/>
    <p:restoredTop sz="78412" autoAdjust="0"/>
  </p:normalViewPr>
  <p:slideViewPr>
    <p:cSldViewPr snapToObjects="1">
      <p:cViewPr varScale="1">
        <p:scale>
          <a:sx n="54" d="100"/>
          <a:sy n="54" d="100"/>
        </p:scale>
        <p:origin x="-19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8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09D51-78F1-BD42-8F8E-F1F3071818B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D342AD-E8FB-0543-9F20-BC5A5262B4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22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jbot.org/content/96/1/110/F1.expansion.html%23ref-6" TargetMode="External"/><Relationship Id="rId4" Type="http://schemas.openxmlformats.org/officeDocument/2006/relationships/hyperlink" Target="http://www.amjbot.org/content/96/1/110/F1.expansion.html%23ref-135" TargetMode="External"/><Relationship Id="rId5" Type="http://schemas.openxmlformats.org/officeDocument/2006/relationships/hyperlink" Target="http://www.amjbot.org/content/96/1/110/F1.expansion.html%23ref-112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On the basis of species per unit area, Mount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Kinabalu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may have one of the most diverse floras on earth. Ten years ago it was thought that the flora included about 4,000 species of vascular plants (Beaman &amp; Beaman 1990). A few years later that figure was revised to about 4,500 species, and now it appears that the total will be 5,000 or more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This extraordinary diversity occurs in an area of only 1250 km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Over 200 families and 1,000 genera occur in the flora. Diversity and distribution patterns in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Kinabalu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flora have been discussed by Beaman and Beaman (1990).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An analysis of the global distribution of species diversity in vascular plants by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Barthlott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 al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(1996) ranked a northern Borneo centre (principally Mount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Kinabalu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as one of the six highest global diversity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centres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world, with more than 5,000 species per 10,000 km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Our new data indicate that 5,000 or more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taxa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may occur in an area of about 12% that unit size.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(1998) indicated that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Malesian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vascular plant flora consists of about 42,000 species in an area of 3.1 million km</a:t>
            </a:r>
            <a:r>
              <a:rPr lang="en-US" sz="1200" kern="1200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Thus the relatively small area encompassed by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Kinabalu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may include as 14% of the entire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Malesian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flora.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The high species diversity of Mount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Kinabalu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may be the result of a combination of factors, such as (1) great altitudinal and climatic range from tropical rain forests near sea level to freezing alpine conditions at the summit; (2) precipitous topography causing effective geographic and reproductive isolation of species over short distances; (3) geological history of the Malay Archipelago involving movement of several tectonic plates; (4) a diverse geology with many localized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edaphic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conditions, particularly the serpentine or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ultramafic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substrates; (5) frequent climatic oscillations influenced by El Niño events; and (6) environmental instability resulting from such causes as landslides, droughts, river flooding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glaciation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Landslides are a particularly prominent feature of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Kinabalu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landscape. New ones occur frequently and provide open habitats for plant colonization. Likewise, droughts are frequent events, probably occurring on the average of every four years; the most recent, extremely serious one was in 1998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Kitayama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 1999;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Kudo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Kitayama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1999). A substantial part of the high species diversity likely has resulted from catastrophic selection by droughts of adapted genotypes 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ultramafic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substrates (Beaman &amp; Beaman 1990).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342AD-E8FB-0543-9F20-BC5A5262B495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Shadow pricing is the process of deriving price for goods or services where there is no monetized market or the market fails to price based on true value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is the outcome if the agent internalizes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carbon sequestration as well as biodiversity. If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case, its decision will lead to the social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optimum (we assume that the society’s objective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is Eq. (4)). The problem is that currently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G(T) is internalized by private agents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 implementation of the Kyoto Protocol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only internalize carbon values, leaving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biodi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versity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out of the market and therefore out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decision process. To correct this deviation,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conventional approach is to estimate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order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establish an incentive to ensure that the agent’s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strategy coincides with the social optimum.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arises from the difficulty to estimate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 (especially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which will probably imply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biodiversity will remain outside of the markets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A02C4-588D-FD47-9AC8-1EAA59D85F8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Kinabalu</a:t>
            </a:r>
            <a:r>
              <a:rPr lang="en-US" dirty="0" smtClean="0"/>
              <a:t> Park,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342AD-E8FB-0543-9F20-BC5A5262B49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9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richest floras of the world per sq. </a:t>
            </a:r>
            <a:r>
              <a:rPr lang="en-US" dirty="0" err="1" smtClean="0"/>
              <a:t>kilotmeter</a:t>
            </a:r>
            <a:endParaRPr lang="en-US" dirty="0" smtClean="0"/>
          </a:p>
          <a:p>
            <a:r>
              <a:rPr lang="en-US" dirty="0" smtClean="0"/>
              <a:t>5000 species of </a:t>
            </a:r>
            <a:r>
              <a:rPr lang="en-US" dirty="0" err="1" smtClean="0"/>
              <a:t>vaslcular</a:t>
            </a:r>
            <a:r>
              <a:rPr lang="en-US" dirty="0" smtClean="0"/>
              <a:t> plants in 1200 sq. km in </a:t>
            </a:r>
            <a:r>
              <a:rPr lang="en-US" dirty="0" err="1" smtClean="0"/>
              <a:t>Kinabalu</a:t>
            </a:r>
            <a:r>
              <a:rPr lang="en-US" dirty="0" smtClean="0"/>
              <a:t> Park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342AD-E8FB-0543-9F20-BC5A5262B49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77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Focused approached to understanding biodiversity – small project</a:t>
            </a:r>
          </a:p>
          <a:p>
            <a:r>
              <a:rPr lang="en-US" dirty="0" smtClean="0"/>
              <a:t>Contains</a:t>
            </a:r>
            <a:r>
              <a:rPr lang="en-US" baseline="0" dirty="0" smtClean="0"/>
              <a:t> detail information for small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342AD-E8FB-0543-9F20-BC5A5262B49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1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541028" indent="-3708853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249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049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574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0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C53B072-C795-F646-B277-E0783DC8C58F}" type="slidenum">
              <a:rPr lang="en-US" sz="1200"/>
              <a:pPr eaLnBrk="1" hangingPunct="1"/>
              <a:t>15</a:t>
            </a:fld>
            <a:endParaRPr lang="en-US" sz="120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Landsat TM pseudocolor image of Mount Kinabalu, produced by</a:t>
            </a:r>
          </a:p>
          <a:p>
            <a:pPr eaLnBrk="1" hangingPunct="1"/>
            <a:r>
              <a:rPr lang="en-US">
                <a:latin typeface="Arial" charset="0"/>
              </a:rPr>
              <a:t>applying bands 7, 6, and 4 to the RGB color model. Low elevation ultramafic areas are</a:t>
            </a:r>
          </a:p>
          <a:p>
            <a:pPr eaLnBrk="1" hangingPunct="1"/>
            <a:r>
              <a:rPr lang="en-US">
                <a:latin typeface="Arial" charset="0"/>
              </a:rPr>
              <a:t>quite evident with this band combination. One such area is circled.</a:t>
            </a:r>
          </a:p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541028" indent="-37088537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249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0498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5747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0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7DD1572-C23A-BC4A-95DA-FF862645FCB3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Maximum likelihood classification Landsat image based on 12 vegetation classes. Black areas represent unclassified pixels, primarily in the summit zone and in disturbed areas. </a:t>
            </a:r>
          </a:p>
          <a:p>
            <a:pPr eaLnBrk="1" hangingPunct="1"/>
            <a:endParaRPr lang="en-US">
              <a:latin typeface="Arial" charset="0"/>
            </a:endParaRPr>
          </a:p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342AD-E8FB-0543-9F20-BC5A5262B49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6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flora on New Caledonia's ultrabasic substrates (primarily in the moist evergreen forests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maquis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is rich in species and has a very high degree of endemism (90.6%; see above). At the same time, very few of the island's non-endemics are found 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ultrabasics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of the 740 native species shared with other areas, only 173 (23.4 %) occur on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ultrabasics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while 587 are found on other substrates, with only 20 of these occurring on both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ultrabasics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non-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ultrabasics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(data derived from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Morat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1993).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342AD-E8FB-0543-9F20-BC5A5262B49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64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Solis et al 2008.  (A) Phylogenetic tree based on maximum likelihood (ML) analysis of the inverted repeat (IR) region of the plastid genome for 39 angiosperms and two gymnosperm </a:t>
            </a:r>
            <a:r>
              <a:rPr lang="en-US" dirty="0" err="1" smtClean="0"/>
              <a:t>outgroups</a:t>
            </a:r>
            <a:r>
              <a:rPr lang="en-US" dirty="0" smtClean="0"/>
              <a:t> (</a:t>
            </a:r>
            <a:r>
              <a:rPr lang="en-US" i="1" dirty="0" err="1" smtClean="0"/>
              <a:t>Pinus</a:t>
            </a:r>
            <a:r>
              <a:rPr lang="en-US" dirty="0" smtClean="0"/>
              <a:t> and </a:t>
            </a:r>
            <a:r>
              <a:rPr lang="en-US" i="1" dirty="0" err="1" smtClean="0"/>
              <a:t>Cycas</a:t>
            </a:r>
            <a:r>
              <a:rPr lang="en-US" dirty="0" smtClean="0"/>
              <a:t>) (</a:t>
            </a:r>
            <a:r>
              <a:rPr lang="en-US" dirty="0" err="1" smtClean="0"/>
              <a:t>Piedrahita</a:t>
            </a:r>
            <a:r>
              <a:rPr lang="en-US" dirty="0" smtClean="0"/>
              <a:t> et al., unpublished data). (B) Summary phylogenetic tree of major lineages of angiosperms, based primarily on analyses of the </a:t>
            </a:r>
            <a:r>
              <a:rPr lang="en-US" dirty="0" smtClean="0">
                <a:hlinkClick r:id="rId3"/>
              </a:rPr>
              <a:t>Angiosperm Phylogeny Group (2003)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Moore et al. (2007)</a:t>
            </a:r>
            <a:r>
              <a:rPr lang="en-US" dirty="0" smtClean="0"/>
              <a:t> , and </a:t>
            </a:r>
            <a:r>
              <a:rPr lang="en-US" dirty="0" smtClean="0">
                <a:hlinkClick r:id="rId5"/>
              </a:rPr>
              <a:t>Jansen et al. (2007)</a:t>
            </a:r>
            <a:r>
              <a:rPr lang="en-US" dirty="0" smtClean="0"/>
              <a:t> , as described in text.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D342AD-E8FB-0543-9F20-BC5A5262B49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0077B-84F7-984D-B1C9-9A900DE81D0D}" type="datetimeFigureOut">
              <a:rPr lang="en-US" smtClean="0"/>
              <a:pPr/>
              <a:t>10/9/12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DCC63-CBCE-BA43-8AC4-78572B0A7A6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0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3.png"/><Relationship Id="rId6" Type="http://schemas.openxmlformats.org/officeDocument/2006/relationships/oleObject" Target="../embeddings/oleObject2.bin"/><Relationship Id="rId7" Type="http://schemas.openxmlformats.org/officeDocument/2006/relationships/image" Target="../media/image24.png"/><Relationship Id="rId8" Type="http://schemas.openxmlformats.org/officeDocument/2006/relationships/oleObject" Target="../embeddings/oleObject3.bin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Documenting biodiversity on ultramafic outcrops: Scientific infrastructure enabled research </a:t>
            </a:r>
            <a:r>
              <a:rPr lang="en-US" smtClean="0"/>
              <a:t>in unusual </a:t>
            </a:r>
            <a:r>
              <a:rPr lang="en-US" dirty="0" smtClean="0"/>
              <a:t>environments  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Reed Beaman</a:t>
            </a:r>
          </a:p>
          <a:p>
            <a:r>
              <a:rPr lang="en-US" dirty="0" smtClean="0"/>
              <a:t>University of Florida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5029199"/>
            <a:ext cx="8305800" cy="914401"/>
            <a:chOff x="304800" y="5156399"/>
            <a:chExt cx="8305800" cy="9144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alphaModFix amt="4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781800" y="5156399"/>
              <a:ext cx="1027415" cy="914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5156399"/>
              <a:ext cx="1236572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467600" y="5156399"/>
              <a:ext cx="11430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132" y="5156399"/>
              <a:ext cx="2612572" cy="914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" y="5156399"/>
              <a:ext cx="994866" cy="914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00800" y="5156399"/>
              <a:ext cx="685800" cy="914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182620" y="5291020"/>
              <a:ext cx="914400" cy="645160"/>
            </a:xfrm>
            <a:prstGeom prst="rect">
              <a:avLst/>
            </a:prstGeom>
          </p:spPr>
        </p:pic>
        <p:pic>
          <p:nvPicPr>
            <p:cNvPr id="14" name="Picture 13" descr="PRAGMA22_14.jpg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562600" y="5156399"/>
              <a:ext cx="477078" cy="914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05612" y="5156399"/>
              <a:ext cx="1047388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6400" y="5156399"/>
              <a:ext cx="621030" cy="9144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43200" y="5156399"/>
              <a:ext cx="6858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3600" y="5156399"/>
              <a:ext cx="624840" cy="9144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Mount </a:t>
            </a:r>
            <a:r>
              <a:rPr lang="en-US" dirty="0" err="1" smtClean="0"/>
              <a:t>Kinabalu</a:t>
            </a:r>
            <a:r>
              <a:rPr lang="en-US" dirty="0" smtClean="0"/>
              <a:t> orchid endemism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2-10-05 at 2.3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532" y="1219200"/>
            <a:ext cx="8945468" cy="46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38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762000"/>
            <a:ext cx="3352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Ultramafic (serpentine outcrops)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184"/>
          <a:stretch/>
        </p:blipFill>
        <p:spPr>
          <a:xfrm>
            <a:off x="1423250" y="2286000"/>
            <a:ext cx="299635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76" y="152400"/>
            <a:ext cx="4644824" cy="23379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2895600"/>
            <a:ext cx="4628624" cy="3459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Global distribution</a:t>
            </a:r>
          </a:p>
          <a:p>
            <a:r>
              <a:rPr lang="en-US" dirty="0" smtClean="0"/>
              <a:t>High in Fe-Mg minerals, metals, rare-earths</a:t>
            </a:r>
          </a:p>
          <a:p>
            <a:r>
              <a:rPr lang="en-US" dirty="0" smtClean="0"/>
              <a:t>Unsuitable for many organisms, agriculture</a:t>
            </a:r>
          </a:p>
          <a:p>
            <a:r>
              <a:rPr lang="en-US" dirty="0"/>
              <a:t>O</a:t>
            </a:r>
            <a:r>
              <a:rPr lang="en-US" dirty="0" smtClean="0"/>
              <a:t>utcrops in tectonically complex areas – sourced from lower crust, upper mantle </a:t>
            </a:r>
          </a:p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1" b="-2161"/>
          <a:stretch/>
        </p:blipFill>
        <p:spPr>
          <a:xfrm>
            <a:off x="381000" y="4522686"/>
            <a:ext cx="2286000" cy="18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4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Kinabalu</a:t>
            </a:r>
            <a:r>
              <a:rPr lang="en-US" dirty="0" smtClean="0"/>
              <a:t> </a:t>
            </a:r>
            <a:r>
              <a:rPr lang="en-US" dirty="0" err="1" smtClean="0"/>
              <a:t>ultramafics</a:t>
            </a:r>
            <a:endParaRPr lang="en-US" dirty="0"/>
          </a:p>
        </p:txBody>
      </p:sp>
      <p:pic>
        <p:nvPicPr>
          <p:cNvPr id="5" name="Picture 4" descr="Screen Shot 2012-10-05 at 12.51.19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780" y="1219200"/>
            <a:ext cx="3031420" cy="2595225"/>
          </a:xfrm>
          <a:prstGeom prst="rect">
            <a:avLst/>
          </a:prstGeom>
        </p:spPr>
      </p:pic>
      <p:pic>
        <p:nvPicPr>
          <p:cNvPr id="6" name="Picture 5" descr="Screen Shot 2012-10-05 at 12.50.09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1219200"/>
            <a:ext cx="3352801" cy="5097128"/>
          </a:xfrm>
          <a:prstGeom prst="rect">
            <a:avLst/>
          </a:prstGeom>
        </p:spPr>
      </p:pic>
      <p:pic>
        <p:nvPicPr>
          <p:cNvPr id="7" name="Picture 6" descr="Screen Shot 2012-10-05 at 12.46.09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5200" y="1219200"/>
            <a:ext cx="2329122" cy="2333735"/>
          </a:xfrm>
          <a:prstGeom prst="rect">
            <a:avLst/>
          </a:prstGeom>
        </p:spPr>
      </p:pic>
      <p:pic>
        <p:nvPicPr>
          <p:cNvPr id="4" name="Content Placeholder 3" descr="Screen Shot 2012-10-05 at 12.48.58 PM.png"/>
          <p:cNvPicPr>
            <a:picLocks noGrp="1" noChangeAspect="1"/>
          </p:cNvPicPr>
          <p:nvPr>
            <p:ph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3429000"/>
            <a:ext cx="5241220" cy="2882469"/>
          </a:xfrm>
        </p:spPr>
      </p:pic>
    </p:spTree>
    <p:extLst>
      <p:ext uri="{BB962C8B-B14F-4D97-AF65-F5344CB8AC3E}">
        <p14:creationId xmlns:p14="http://schemas.microsoft.com/office/powerpoint/2010/main" val="427140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Number of taxa:  </a:t>
            </a:r>
            <a:r>
              <a:rPr lang="en-US" dirty="0" err="1" smtClean="0"/>
              <a:t>ultramafics</a:t>
            </a:r>
            <a:r>
              <a:rPr lang="en-US" dirty="0"/>
              <a:t> </a:t>
            </a:r>
            <a:r>
              <a:rPr lang="en-US" dirty="0" smtClean="0"/>
              <a:t>vs. other habitats on </a:t>
            </a:r>
            <a:r>
              <a:rPr lang="en-US" dirty="0" err="1" smtClean="0"/>
              <a:t>Kinabalu</a:t>
            </a:r>
            <a:r>
              <a:rPr lang="en-US" dirty="0" smtClean="0"/>
              <a:t> by elevation</a:t>
            </a:r>
            <a:endParaRPr lang="en-US" dirty="0"/>
          </a:p>
        </p:txBody>
      </p:sp>
      <p:pic>
        <p:nvPicPr>
          <p:cNvPr id="4" name="Content Placeholder 3" descr="Screen Shot 2012-10-05 at 2.42.44 PM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" y="1524000"/>
            <a:ext cx="7391400" cy="4992787"/>
          </a:xfrm>
        </p:spPr>
      </p:pic>
    </p:spTree>
    <p:extLst>
      <p:ext uri="{BB962C8B-B14F-4D97-AF65-F5344CB8AC3E}">
        <p14:creationId xmlns:p14="http://schemas.microsoft.com/office/powerpoint/2010/main" val="115836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Kinabalu</a:t>
            </a:r>
            <a:r>
              <a:rPr lang="en-US" dirty="0" smtClean="0"/>
              <a:t> endemic orchid taxa – </a:t>
            </a:r>
            <a:r>
              <a:rPr lang="en-US" dirty="0" err="1" smtClean="0"/>
              <a:t>ultramafics</a:t>
            </a:r>
            <a:r>
              <a:rPr lang="en-US" dirty="0" smtClean="0"/>
              <a:t> by </a:t>
            </a:r>
            <a:r>
              <a:rPr lang="en-US" dirty="0" err="1" smtClean="0"/>
              <a:t>elevlation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657600"/>
            <a:ext cx="3352800" cy="274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3" descr="Screen Shot 2012-10-05 at 2.43.36 PM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0" y="1519274"/>
            <a:ext cx="2667000" cy="20621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5050" y="1589782"/>
            <a:ext cx="437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Higher elevation habitats </a:t>
            </a:r>
            <a:br>
              <a:rPr lang="en-US" sz="3200" dirty="0" smtClean="0"/>
            </a:br>
            <a:r>
              <a:rPr lang="en-US" sz="3200" dirty="0" smtClean="0"/>
              <a:t>geographically isolated</a:t>
            </a:r>
            <a:endParaRPr lang="en-US" sz="3200" dirty="0"/>
          </a:p>
        </p:txBody>
      </p:sp>
      <p:pic>
        <p:nvPicPr>
          <p:cNvPr id="10" name="Picture 9" descr="Screen Shot 2012-10-05 at 12.06.42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819400"/>
            <a:ext cx="5348525" cy="358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228600"/>
            <a:ext cx="7696200" cy="637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Oval 5"/>
          <p:cNvSpPr>
            <a:spLocks noChangeArrowheads="1"/>
          </p:cNvSpPr>
          <p:nvPr/>
        </p:nvSpPr>
        <p:spPr bwMode="auto">
          <a:xfrm>
            <a:off x="2590800" y="2438400"/>
            <a:ext cx="1143000" cy="762000"/>
          </a:xfrm>
          <a:prstGeom prst="ellipse">
            <a:avLst/>
          </a:prstGeom>
          <a:noFill/>
          <a:ln w="5715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500" t="8400" r="10625" b="4401"/>
          <a:stretch>
            <a:fillRect/>
          </a:stretch>
        </p:blipFill>
        <p:spPr bwMode="auto">
          <a:xfrm>
            <a:off x="1295400" y="304800"/>
            <a:ext cx="6781800" cy="642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 Box 5"/>
          <p:cNvSpPr txBox="1">
            <a:spLocks noChangeArrowheads="1"/>
          </p:cNvSpPr>
          <p:nvPr/>
        </p:nvSpPr>
        <p:spPr bwMode="auto">
          <a:xfrm>
            <a:off x="685800" y="5667375"/>
            <a:ext cx="87788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031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Factors driving high species diversity</a:t>
            </a:r>
            <a:endParaRPr lang="en-US" dirty="0"/>
          </a:p>
        </p:txBody>
      </p:sp>
      <p:pic>
        <p:nvPicPr>
          <p:cNvPr id="4" name="Content Placeholder 3" descr="Screen Shot 2012-10-04 at 11.33.49 A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" y="1600200"/>
            <a:ext cx="8916038" cy="4903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1524001"/>
            <a:ext cx="4038600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dirty="0" smtClean="0"/>
              <a:t>Elevation and </a:t>
            </a:r>
            <a:r>
              <a:rPr lang="en-US" dirty="0"/>
              <a:t>climatic range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/>
              <a:t>Precipitous </a:t>
            </a:r>
            <a:r>
              <a:rPr lang="en-US" dirty="0"/>
              <a:t>topography causing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/>
              <a:t>Geographic </a:t>
            </a:r>
            <a:r>
              <a:rPr lang="en-US" dirty="0"/>
              <a:t>and reproductive isolation over short </a:t>
            </a:r>
            <a:r>
              <a:rPr lang="en-US" dirty="0" smtClean="0"/>
              <a:t>distances 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G</a:t>
            </a:r>
            <a:r>
              <a:rPr lang="en-US" dirty="0" smtClean="0"/>
              <a:t>eological </a:t>
            </a:r>
            <a:r>
              <a:rPr lang="en-US" dirty="0"/>
              <a:t>history of the Malay Archipelago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/>
              <a:t>Diverse </a:t>
            </a:r>
            <a:r>
              <a:rPr lang="en-US" dirty="0"/>
              <a:t>geology, localized edaphic conditions, </a:t>
            </a:r>
            <a:r>
              <a:rPr lang="en-US" dirty="0" smtClean="0"/>
              <a:t>ultramafic </a:t>
            </a:r>
            <a:r>
              <a:rPr lang="en-US" dirty="0"/>
              <a:t>substrates;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/>
              <a:t>Environmental instability: </a:t>
            </a:r>
            <a:r>
              <a:rPr lang="en-US" dirty="0"/>
              <a:t>landslides, droughts, El </a:t>
            </a:r>
            <a:r>
              <a:rPr lang="en-US" dirty="0" smtClean="0"/>
              <a:t>Niño, flooding </a:t>
            </a:r>
            <a:r>
              <a:rPr lang="en-US" dirty="0"/>
              <a:t>and </a:t>
            </a:r>
            <a:r>
              <a:rPr lang="en-US" dirty="0" smtClean="0"/>
              <a:t>glaciation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3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 of </a:t>
            </a:r>
            <a:r>
              <a:rPr lang="en-US" dirty="0" err="1" smtClean="0"/>
              <a:t>Cyberinfrastructure</a:t>
            </a:r>
            <a:r>
              <a:rPr lang="en-US" dirty="0" smtClean="0"/>
              <a:t>: A matter of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Access to data: structure, metadata, provenance</a:t>
            </a:r>
          </a:p>
          <a:p>
            <a:r>
              <a:rPr lang="en-US" dirty="0" smtClean="0"/>
              <a:t>Digitization:  Billions of objects</a:t>
            </a:r>
          </a:p>
          <a:p>
            <a:r>
              <a:rPr lang="en-US" dirty="0" smtClean="0"/>
              <a:t>Long-term archiving:  Museums have a business model</a:t>
            </a:r>
          </a:p>
          <a:p>
            <a:r>
              <a:rPr lang="en-US" dirty="0" smtClean="0"/>
              <a:t>HPC, Software and tools</a:t>
            </a:r>
          </a:p>
          <a:p>
            <a:r>
              <a:rPr lang="en-US" dirty="0" smtClean="0"/>
              <a:t>Collaboration:  Start small and build up:  PRAGMA “Expedition” on </a:t>
            </a:r>
            <a:r>
              <a:rPr lang="en-US" dirty="0" err="1" smtClean="0"/>
              <a:t>Kinabalu</a:t>
            </a:r>
            <a:r>
              <a:rPr lang="en-US" dirty="0" smtClean="0"/>
              <a:t> Biodiversity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6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Caledonia – </a:t>
            </a:r>
            <a:br>
              <a:rPr lang="en-US" dirty="0" smtClean="0"/>
            </a:br>
            <a:r>
              <a:rPr lang="en-US" dirty="0" smtClean="0"/>
              <a:t>Another Pacific Rim hotspot</a:t>
            </a:r>
            <a:endParaRPr lang="en-US" dirty="0"/>
          </a:p>
        </p:txBody>
      </p:sp>
      <p:pic>
        <p:nvPicPr>
          <p:cNvPr id="6" name="Content Placeholder 5" descr="Screen Shot 2012-10-08 at 4.06.30 P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6705600" y="4572000"/>
            <a:ext cx="11430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600200"/>
            <a:ext cx="3853112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87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 Asia – Biodiversity Hotspot</a:t>
            </a:r>
            <a:endParaRPr lang="en-US" dirty="0"/>
          </a:p>
        </p:txBody>
      </p:sp>
      <p:pic>
        <p:nvPicPr>
          <p:cNvPr id="4" name="Content Placeholder 3" descr="Screen Shot 2012-10-04 at 11.33.49 AM.pn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 descr="Screen Shot 2012-10-03 at 3.25.12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1600200"/>
            <a:ext cx="3581400" cy="22233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971800" y="3823500"/>
            <a:ext cx="1600200" cy="1739100"/>
          </a:xfrm>
          <a:custGeom>
            <a:avLst/>
            <a:gdLst>
              <a:gd name="connsiteX0" fmla="*/ 780878 w 780878"/>
              <a:gd name="connsiteY0" fmla="*/ 0 h 1483480"/>
              <a:gd name="connsiteX1" fmla="*/ 479045 w 780878"/>
              <a:gd name="connsiteY1" fmla="*/ 244878 h 1483480"/>
              <a:gd name="connsiteX2" fmla="*/ 291110 w 780878"/>
              <a:gd name="connsiteY2" fmla="*/ 637821 h 1483480"/>
              <a:gd name="connsiteX3" fmla="*/ 217076 w 780878"/>
              <a:gd name="connsiteY3" fmla="*/ 768802 h 1483480"/>
              <a:gd name="connsiteX4" fmla="*/ 171516 w 780878"/>
              <a:gd name="connsiteY4" fmla="*/ 899783 h 1483480"/>
              <a:gd name="connsiteX5" fmla="*/ 137346 w 780878"/>
              <a:gd name="connsiteY5" fmla="*/ 1173135 h 1483480"/>
              <a:gd name="connsiteX6" fmla="*/ 12056 w 780878"/>
              <a:gd name="connsiteY6" fmla="*/ 1457877 h 1483480"/>
              <a:gd name="connsiteX7" fmla="*/ 12056 w 780878"/>
              <a:gd name="connsiteY7" fmla="*/ 1452182 h 148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0878" h="1483480">
                <a:moveTo>
                  <a:pt x="780878" y="0"/>
                </a:moveTo>
                <a:cubicBezTo>
                  <a:pt x="670775" y="69287"/>
                  <a:pt x="560673" y="138574"/>
                  <a:pt x="479045" y="244878"/>
                </a:cubicBezTo>
                <a:cubicBezTo>
                  <a:pt x="397417" y="351182"/>
                  <a:pt x="334771" y="550500"/>
                  <a:pt x="291110" y="637821"/>
                </a:cubicBezTo>
                <a:cubicBezTo>
                  <a:pt x="247449" y="725142"/>
                  <a:pt x="237008" y="725142"/>
                  <a:pt x="217076" y="768802"/>
                </a:cubicBezTo>
                <a:cubicBezTo>
                  <a:pt x="197144" y="812462"/>
                  <a:pt x="184804" y="832394"/>
                  <a:pt x="171516" y="899783"/>
                </a:cubicBezTo>
                <a:cubicBezTo>
                  <a:pt x="158228" y="967172"/>
                  <a:pt x="163923" y="1080119"/>
                  <a:pt x="137346" y="1173135"/>
                </a:cubicBezTo>
                <a:cubicBezTo>
                  <a:pt x="110769" y="1266151"/>
                  <a:pt x="32938" y="1411369"/>
                  <a:pt x="12056" y="1457877"/>
                </a:cubicBezTo>
                <a:cubicBezTo>
                  <a:pt x="-8826" y="1504385"/>
                  <a:pt x="1615" y="1478283"/>
                  <a:pt x="12056" y="1452182"/>
                </a:cubicBezTo>
              </a:path>
            </a:pathLst>
          </a:custGeom>
          <a:ln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05865" y="3886200"/>
            <a:ext cx="150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Wallace’s Line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5273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1798" y="1371600"/>
            <a:ext cx="2894202" cy="2103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952" y="1371600"/>
            <a:ext cx="2557848" cy="2103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575050"/>
            <a:ext cx="4024254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432" y="3490140"/>
            <a:ext cx="4162368" cy="2834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9692" y="6324600"/>
            <a:ext cx="344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 P. Lowry, </a:t>
            </a:r>
            <a:r>
              <a:rPr lang="en-US" dirty="0" err="1" smtClean="0"/>
              <a:t>www.mobot.org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</a:t>
            </a:r>
            <a:r>
              <a:rPr lang="en-US" dirty="0" err="1" smtClean="0"/>
              <a:t>Caladonia</a:t>
            </a:r>
            <a:r>
              <a:rPr lang="en-US" dirty="0" smtClean="0"/>
              <a:t> – </a:t>
            </a:r>
            <a:br>
              <a:rPr lang="en-US" dirty="0" smtClean="0"/>
            </a:br>
            <a:r>
              <a:rPr lang="en-US" dirty="0" smtClean="0"/>
              <a:t>Another ultramafic hotspot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371600"/>
            <a:ext cx="262890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4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473" y="762000"/>
            <a:ext cx="4121727" cy="518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762000"/>
            <a:ext cx="4114800" cy="3233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007" y="3962400"/>
            <a:ext cx="57246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b="1" i="1" dirty="0" err="1" smtClean="0"/>
              <a:t>Amborella</a:t>
            </a:r>
            <a:r>
              <a:rPr lang="en-US" sz="3200" b="1" i="1" dirty="0" smtClean="0"/>
              <a:t> </a:t>
            </a:r>
            <a:r>
              <a:rPr lang="en-US" sz="3200" b="1" i="1" dirty="0" err="1" smtClean="0"/>
              <a:t>trichopoda</a:t>
            </a:r>
            <a:endParaRPr lang="en-US" sz="3200" b="1" i="1" dirty="0"/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Basal Angiosperm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Endemic to </a:t>
            </a:r>
            <a:br>
              <a:rPr lang="en-US" sz="3200" dirty="0" smtClean="0"/>
            </a:br>
            <a:r>
              <a:rPr lang="en-US" sz="3200" dirty="0" smtClean="0"/>
              <a:t>New Caledonia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 dirty="0" smtClean="0"/>
              <a:t>Not on Ultramafic substrates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887194" y="6019800"/>
            <a:ext cx="164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Solis et al 2008. </a:t>
            </a:r>
          </a:p>
        </p:txBody>
      </p:sp>
    </p:spTree>
    <p:extLst>
      <p:ext uri="{BB962C8B-B14F-4D97-AF65-F5344CB8AC3E}">
        <p14:creationId xmlns:p14="http://schemas.microsoft.com/office/powerpoint/2010/main" val="1223039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Placing value on natural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0228" y="1676400"/>
            <a:ext cx="4043172" cy="480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800" dirty="0" smtClean="0"/>
              <a:t>The focus is on ecosystem services and level of threat</a:t>
            </a:r>
          </a:p>
          <a:p>
            <a:pPr lvl="1"/>
            <a:r>
              <a:rPr lang="en-US" dirty="0" smtClean="0"/>
              <a:t>Ecosystem function:  Hydrology, sequestration, human use, etc.</a:t>
            </a:r>
          </a:p>
          <a:p>
            <a:pPr lvl="1"/>
            <a:r>
              <a:rPr lang="en-US" dirty="0" smtClean="0"/>
              <a:t>Potential for negative impact (if it’s not at risk it’s not bankable)</a:t>
            </a:r>
          </a:p>
          <a:p>
            <a:pPr lvl="1"/>
            <a:r>
              <a:rPr lang="en-US" dirty="0" smtClean="0"/>
              <a:t>Biodiversity value – beyond the timber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752600"/>
            <a:ext cx="4343400" cy="434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5819001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alibri"/>
              </a:rPr>
              <a:t>Source: NCAR</a:t>
            </a:r>
            <a:endParaRPr lang="en-US" sz="1200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702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Biodiversity 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Standing forests have value other than just timber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PV</a:t>
            </a:r>
            <a:r>
              <a:rPr lang="en-US" baseline="-25000" dirty="0" smtClean="0"/>
              <a:t>B</a:t>
            </a:r>
            <a:r>
              <a:rPr lang="en-US" dirty="0" smtClean="0"/>
              <a:t> is the present value for biodiversity values; </a:t>
            </a:r>
          </a:p>
          <a:p>
            <a:r>
              <a:rPr lang="en-US" dirty="0" smtClean="0"/>
              <a:t>B the biodiversity function; and </a:t>
            </a:r>
          </a:p>
          <a:p>
            <a:r>
              <a:rPr lang="en-US" dirty="0" err="1" smtClean="0"/>
              <a:t>P</a:t>
            </a:r>
            <a:r>
              <a:rPr lang="en-US" baseline="-25000" dirty="0" err="1" smtClean="0"/>
              <a:t>b</a:t>
            </a:r>
            <a:r>
              <a:rPr lang="en-US" dirty="0" smtClean="0"/>
              <a:t> is the biodiversity shadow price</a:t>
            </a:r>
          </a:p>
          <a:p>
            <a:pPr>
              <a:buNone/>
            </a:pPr>
            <a:r>
              <a:rPr lang="en-US" dirty="0" err="1" smtClean="0"/>
              <a:t>P</a:t>
            </a:r>
            <a:r>
              <a:rPr lang="en-US" baseline="-25000" dirty="0" err="1" smtClean="0"/>
              <a:t>b</a:t>
            </a:r>
            <a:r>
              <a:rPr lang="en-US" dirty="0" smtClean="0"/>
              <a:t> and B are not easy to value in current practice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95400" y="2057400"/>
            <a:ext cx="5638800" cy="1828800"/>
            <a:chOff x="914400" y="2209800"/>
            <a:chExt cx="5791200" cy="1981200"/>
          </a:xfrm>
        </p:grpSpPr>
        <p:pic>
          <p:nvPicPr>
            <p:cNvPr id="5" name="Content Placeholder 3" descr="Picture 3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297"/>
            <a:stretch>
              <a:fillRect/>
            </a:stretch>
          </p:blipFill>
          <p:spPr>
            <a:xfrm>
              <a:off x="914400" y="2209800"/>
              <a:ext cx="5791200" cy="19812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895600" y="2590800"/>
              <a:ext cx="990600" cy="7620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2000" y="3547646"/>
            <a:ext cx="3920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Hartman (1976) modified by </a:t>
            </a:r>
            <a:r>
              <a:rPr lang="en-US" sz="1600" dirty="0" err="1" smtClean="0"/>
              <a:t>Caparros</a:t>
            </a:r>
            <a:r>
              <a:rPr lang="en-US" sz="1600" dirty="0" smtClean="0"/>
              <a:t> (2003)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493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Biodiversity services as ecosystem services – some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igh-throughput </a:t>
            </a:r>
            <a:r>
              <a:rPr lang="en-US" sz="2400" dirty="0" err="1" smtClean="0"/>
              <a:t>cyberinfrastructure</a:t>
            </a:r>
            <a:r>
              <a:rPr lang="en-US" sz="2400" dirty="0" smtClean="0"/>
              <a:t> (CI) to model and quantify biodiversity services, </a:t>
            </a:r>
          </a:p>
          <a:p>
            <a:pPr lvl="1"/>
            <a:r>
              <a:rPr lang="en-US" sz="2000" dirty="0" smtClean="0"/>
              <a:t>phylogenetic (taxonomic), </a:t>
            </a:r>
          </a:p>
          <a:p>
            <a:pPr lvl="1"/>
            <a:r>
              <a:rPr lang="en-US" sz="2000" dirty="0" smtClean="0"/>
              <a:t>genetic, and functional services (e.g., natural products chemistry) </a:t>
            </a:r>
          </a:p>
          <a:p>
            <a:r>
              <a:rPr lang="en-US" sz="2400" dirty="0" smtClean="0"/>
              <a:t>Human valued services:  </a:t>
            </a:r>
            <a:r>
              <a:rPr lang="en-US" sz="2400" dirty="0" err="1" smtClean="0"/>
              <a:t>ethnobiological</a:t>
            </a:r>
            <a:r>
              <a:rPr lang="en-US" sz="2400" dirty="0" smtClean="0"/>
              <a:t> uses, ecosystem services, etc.</a:t>
            </a:r>
          </a:p>
          <a:p>
            <a:r>
              <a:rPr lang="en-US" sz="2400" dirty="0" smtClean="0"/>
              <a:t>Represents highly </a:t>
            </a:r>
            <a:r>
              <a:rPr lang="en-US" sz="2400" dirty="0" err="1" smtClean="0"/>
              <a:t>biodiverse</a:t>
            </a:r>
            <a:r>
              <a:rPr lang="en-US" sz="2400" dirty="0" smtClean="0"/>
              <a:t> regions</a:t>
            </a:r>
          </a:p>
          <a:p>
            <a:pPr lvl="1"/>
            <a:r>
              <a:rPr lang="en-US" sz="2000" dirty="0" smtClean="0"/>
              <a:t>Includes many of the marine and terrestrial environments of the ASEAN countries.  </a:t>
            </a:r>
          </a:p>
          <a:p>
            <a:r>
              <a:rPr lang="en-US" sz="2400" dirty="0" smtClean="0"/>
              <a:t>Support workflows and from comprehensive sampling, sensor networks, collection of vouchers, chemical assay, tissues, molecular (DNA and sequences).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collections infrastructure  and </a:t>
            </a:r>
            <a:r>
              <a:rPr lang="en-US" dirty="0" err="1" smtClean="0"/>
              <a:t>cyberinfrastrucure</a:t>
            </a:r>
            <a:r>
              <a:rPr lang="en-US" dirty="0" smtClean="0"/>
              <a:t> relevant to economics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951037"/>
            <a:ext cx="6324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Biological collections are the ultimate documentation of what, where, and why for vouchering biodiversity research</a:t>
            </a:r>
          </a:p>
          <a:p>
            <a:r>
              <a:rPr lang="en-US" dirty="0" smtClean="0"/>
              <a:t>Communicate value of collections based data through education and outreach</a:t>
            </a:r>
          </a:p>
          <a:p>
            <a:r>
              <a:rPr lang="en-US" dirty="0" smtClean="0"/>
              <a:t>Economic modelers can only use information readily available.  Biodiversity and informatics collaborators must</a:t>
            </a:r>
          </a:p>
          <a:p>
            <a:pPr lvl="1"/>
            <a:r>
              <a:rPr lang="en-US" dirty="0" smtClean="0"/>
              <a:t>Provide raw and synthesized data</a:t>
            </a:r>
          </a:p>
          <a:p>
            <a:pPr lvl="1"/>
            <a:r>
              <a:rPr lang="en-US" dirty="0" smtClean="0"/>
              <a:t>Provide [more] complete data sets</a:t>
            </a:r>
          </a:p>
          <a:p>
            <a:pPr lvl="1"/>
            <a:r>
              <a:rPr lang="en-US" dirty="0" smtClean="0"/>
              <a:t>Provide a basis for trust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Screen Shot 2012-10-04 at 2.15.45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1800" y="2057400"/>
            <a:ext cx="2010930" cy="21615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4419600"/>
            <a:ext cx="2026247" cy="15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47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Thanks!</a:t>
            </a:r>
            <a:endParaRPr lang="en-US" dirty="0"/>
          </a:p>
        </p:txBody>
      </p:sp>
      <p:pic>
        <p:nvPicPr>
          <p:cNvPr id="4" name="Content Placeholder 3" descr="Screen Shot 2012-10-05 at 12.47.04 PM.png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Peter </a:t>
            </a:r>
            <a:r>
              <a:rPr lang="en-US" dirty="0" err="1" smtClean="0"/>
              <a:t>Arzberger</a:t>
            </a:r>
            <a:endParaRPr lang="en-US" dirty="0" smtClean="0"/>
          </a:p>
          <a:p>
            <a:r>
              <a:rPr lang="en-US" dirty="0" smtClean="0"/>
              <a:t>Out PRAGMA hosts</a:t>
            </a:r>
          </a:p>
          <a:p>
            <a:r>
              <a:rPr lang="en-US" dirty="0" smtClean="0"/>
              <a:t>PRAGMA biodiversity expedition collaborators (</a:t>
            </a:r>
            <a:r>
              <a:rPr lang="en-US" dirty="0" err="1" smtClean="0"/>
              <a:t>especialy</a:t>
            </a:r>
            <a:r>
              <a:rPr lang="en-US" dirty="0" smtClean="0"/>
              <a:t> to Jim Beach and Beth </a:t>
            </a:r>
            <a:r>
              <a:rPr lang="en-US" dirty="0" err="1" smtClean="0"/>
              <a:t>Plale</a:t>
            </a:r>
            <a:r>
              <a:rPr lang="en-US" dirty="0" smtClean="0"/>
              <a:t> for sending Uma and Aimee)</a:t>
            </a:r>
          </a:p>
          <a:p>
            <a:r>
              <a:rPr lang="en-US" dirty="0" smtClean="0"/>
              <a:t>US National Science Foundation</a:t>
            </a:r>
          </a:p>
          <a:p>
            <a:r>
              <a:rPr lang="en-US" dirty="0"/>
              <a:t>F</a:t>
            </a:r>
            <a:r>
              <a:rPr lang="en-US" dirty="0" smtClean="0"/>
              <a:t>amily and friends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7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/>
          <a:lstStyle/>
          <a:p>
            <a:r>
              <a:rPr lang="en-US" dirty="0" smtClean="0"/>
              <a:t>What is Biodiversity?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/>
              <a:t>Genetic</a:t>
            </a:r>
          </a:p>
          <a:p>
            <a:pPr lvl="1"/>
            <a:r>
              <a:rPr lang="en-US" dirty="0" smtClean="0"/>
              <a:t>Phylogenetic, genomic</a:t>
            </a:r>
          </a:p>
          <a:p>
            <a:r>
              <a:rPr lang="en-US" dirty="0" smtClean="0"/>
              <a:t>Taxonomic </a:t>
            </a:r>
          </a:p>
          <a:p>
            <a:pPr lvl="1"/>
            <a:r>
              <a:rPr lang="en-US" dirty="0" smtClean="0"/>
              <a:t>Organisms -&gt; species</a:t>
            </a:r>
          </a:p>
          <a:p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Molecular </a:t>
            </a:r>
            <a:br>
              <a:rPr lang="en-US" dirty="0" smtClean="0"/>
            </a:br>
            <a:r>
              <a:rPr lang="en-US" dirty="0" smtClean="0"/>
              <a:t>   -&gt; Ecosystem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48600" y="4876039"/>
            <a:ext cx="1199506" cy="10675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095" y="3429000"/>
            <a:ext cx="1957905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0" y="1489956"/>
            <a:ext cx="2612572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88764" y="5203851"/>
            <a:ext cx="1066800" cy="1422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293065" y="4471805"/>
            <a:ext cx="2476094" cy="1747022"/>
          </a:xfrm>
          <a:prstGeom prst="rect">
            <a:avLst/>
          </a:prstGeom>
        </p:spPr>
      </p:pic>
      <p:pic>
        <p:nvPicPr>
          <p:cNvPr id="12" name="Picture 11" descr="PRAGMA22_14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55564" y="609556"/>
            <a:ext cx="995833" cy="19086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54124" y="2406235"/>
            <a:ext cx="1745647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143133"/>
            <a:ext cx="1523148" cy="22426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5746" y="3779576"/>
            <a:ext cx="1623018" cy="21640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7160" y="2057400"/>
            <a:ext cx="62484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87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Case for Collections:  Documenting Biodiversity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3581400" cy="309020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Ca. 2 million named species – plus all the </a:t>
            </a:r>
            <a:r>
              <a:rPr lang="en-US" dirty="0" err="1" smtClean="0"/>
              <a:t>unamed</a:t>
            </a:r>
            <a:r>
              <a:rPr lang="en-US" dirty="0" smtClean="0"/>
              <a:t> (microbes)</a:t>
            </a:r>
          </a:p>
          <a:p>
            <a:r>
              <a:rPr lang="en-US" dirty="0" smtClean="0"/>
              <a:t>300,000 named plant species</a:t>
            </a:r>
          </a:p>
          <a:p>
            <a:r>
              <a:rPr lang="en-US" dirty="0" smtClean="0"/>
              <a:t>2.6 billion natural history specimens</a:t>
            </a:r>
          </a:p>
          <a:p>
            <a:r>
              <a:rPr lang="en-US" dirty="0" smtClean="0"/>
              <a:t>More than 1 billion biological </a:t>
            </a:r>
            <a:r>
              <a:rPr lang="en-US" dirty="0" smtClean="0"/>
              <a:t>specimens</a:t>
            </a:r>
            <a:endParaRPr lang="en-US" dirty="0"/>
          </a:p>
        </p:txBody>
      </p:sp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4360"/>
              </p:ext>
            </p:extLst>
          </p:nvPr>
        </p:nvGraphicFramePr>
        <p:xfrm>
          <a:off x="4494155" y="4572000"/>
          <a:ext cx="3811645" cy="2240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9" name="Photo Editor Photo" r:id="rId4" imgW="9142857" imgH="5372850" progId="">
                  <p:embed/>
                </p:oleObj>
              </mc:Choice>
              <mc:Fallback>
                <p:oleObj name="Photo Editor Photo" r:id="rId4" imgW="9142857" imgH="537285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4155" y="4572000"/>
                        <a:ext cx="3811645" cy="2240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877182"/>
              </p:ext>
            </p:extLst>
          </p:nvPr>
        </p:nvGraphicFramePr>
        <p:xfrm>
          <a:off x="4088984" y="1600200"/>
          <a:ext cx="2235616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0" name="Photo Editor Photo" r:id="rId6" imgW="9142857" imgH="6857143" progId="">
                  <p:embed/>
                </p:oleObj>
              </mc:Choice>
              <mc:Fallback>
                <p:oleObj name="Photo Editor Photo" r:id="rId6" imgW="9142857" imgH="6857143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8984" y="1600200"/>
                        <a:ext cx="2235616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974871"/>
              </p:ext>
            </p:extLst>
          </p:nvPr>
        </p:nvGraphicFramePr>
        <p:xfrm>
          <a:off x="6477000" y="1600200"/>
          <a:ext cx="2212749" cy="1659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1" name="Photo Editor Photo" r:id="rId8" imgW="9142857" imgH="6857143" progId="">
                  <p:embed/>
                </p:oleObj>
              </mc:Choice>
              <mc:Fallback>
                <p:oleObj name="Photo Editor Photo" r:id="rId8" imgW="9142857" imgH="685714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600200"/>
                        <a:ext cx="2212749" cy="1659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Screen Shot 2012-10-04 at 2.15.45 PM.png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4800" y="3373872"/>
            <a:ext cx="4760315" cy="1045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-65" charset="0"/>
              </a:rPr>
              <a:t>Specimen label data</a:t>
            </a:r>
          </a:p>
        </p:txBody>
      </p:sp>
      <p:pic>
        <p:nvPicPr>
          <p:cNvPr id="215043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65" t="19931" r="2765" b="5769"/>
          <a:stretch>
            <a:fillRect/>
          </a:stretch>
        </p:blipFill>
        <p:spPr bwMode="auto">
          <a:xfrm>
            <a:off x="3733800" y="1828800"/>
            <a:ext cx="5127625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08" t="18500" r="17542" b="4135"/>
          <a:stretch>
            <a:fillRect/>
          </a:stretch>
        </p:blipFill>
        <p:spPr bwMode="auto">
          <a:xfrm>
            <a:off x="381000" y="1828800"/>
            <a:ext cx="30210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ChangeArrowheads="1"/>
          </p:cNvSpPr>
          <p:nvPr/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440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pitchFamily="-65" charset="0"/>
              </a:rPr>
              <a:t>Every specimen has a place from whence it came</a:t>
            </a:r>
          </a:p>
        </p:txBody>
      </p:sp>
      <p:pic>
        <p:nvPicPr>
          <p:cNvPr id="21401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343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4020" name="Text Box 4"/>
          <p:cNvSpPr txBox="1">
            <a:spLocks noChangeArrowheads="1"/>
          </p:cNvSpPr>
          <p:nvPr/>
        </p:nvSpPr>
        <p:spPr bwMode="auto">
          <a:xfrm>
            <a:off x="5029200" y="5257800"/>
            <a:ext cx="31543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Longitude:  -84.85436 dd</a:t>
            </a:r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5013325" y="5746750"/>
            <a:ext cx="2998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Latitude:  30.642794 dd</a:t>
            </a:r>
          </a:p>
        </p:txBody>
      </p:sp>
      <p:pic>
        <p:nvPicPr>
          <p:cNvPr id="214022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290988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4023" name="Line 7"/>
          <p:cNvSpPr>
            <a:spLocks noChangeShapeType="1"/>
          </p:cNvSpPr>
          <p:nvPr/>
        </p:nvSpPr>
        <p:spPr bwMode="auto">
          <a:xfrm>
            <a:off x="3810000" y="3048000"/>
            <a:ext cx="533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024" name="Line 8"/>
          <p:cNvSpPr>
            <a:spLocks noChangeShapeType="1"/>
          </p:cNvSpPr>
          <p:nvPr/>
        </p:nvSpPr>
        <p:spPr bwMode="auto">
          <a:xfrm>
            <a:off x="4038600" y="5715000"/>
            <a:ext cx="5334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Mount </a:t>
            </a:r>
            <a:r>
              <a:rPr lang="en-US" dirty="0" err="1" smtClean="0"/>
              <a:t>Kinabalu</a:t>
            </a:r>
            <a:endParaRPr lang="en-US" dirty="0"/>
          </a:p>
        </p:txBody>
      </p:sp>
      <p:pic>
        <p:nvPicPr>
          <p:cNvPr id="5" name="Content Placeholder 4" descr="Screen Shot 2012-10-05 at 11.47.18 AM.pn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179" y="1219201"/>
            <a:ext cx="3491495" cy="2946292"/>
          </a:xfrm>
        </p:spPr>
      </p:pic>
      <p:pic>
        <p:nvPicPr>
          <p:cNvPr id="8" name="Picture 7" descr="Screen Shot 2012-10-05 at 12.46.39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675" y="1219201"/>
            <a:ext cx="4485738" cy="2946292"/>
          </a:xfrm>
          <a:prstGeom prst="rect">
            <a:avLst/>
          </a:prstGeom>
        </p:spPr>
      </p:pic>
      <p:pic>
        <p:nvPicPr>
          <p:cNvPr id="6" name="Picture 5" descr="Screen Shot 2012-10-05 at 12.04.05 PM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527" y="3352801"/>
            <a:ext cx="3450148" cy="277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14800" y="4038600"/>
            <a:ext cx="445506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Sabah, Malaysia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On island of Borneo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4095 m. elevation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World Heritage site</a:t>
            </a: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938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Screen Shot 2012-10-05 at 12.45.55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401" y="304800"/>
            <a:ext cx="4493799" cy="2974634"/>
          </a:xfrm>
          <a:prstGeom prst="rect">
            <a:avLst/>
          </a:prstGeom>
        </p:spPr>
      </p:pic>
      <p:pic>
        <p:nvPicPr>
          <p:cNvPr id="6" name="Picture 5" descr="Screen Shot 2012-10-05 at 12.47.23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304800"/>
            <a:ext cx="4915492" cy="3403600"/>
          </a:xfrm>
          <a:prstGeom prst="rect">
            <a:avLst/>
          </a:prstGeom>
        </p:spPr>
      </p:pic>
      <p:pic>
        <p:nvPicPr>
          <p:cNvPr id="7" name="Picture 6" descr="Screen Shot 2012-10-05 at 12.47.40 PM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1036" y="3048001"/>
            <a:ext cx="4468164" cy="3388391"/>
          </a:xfrm>
          <a:prstGeom prst="rect">
            <a:avLst/>
          </a:prstGeom>
        </p:spPr>
      </p:pic>
      <p:pic>
        <p:nvPicPr>
          <p:cNvPr id="4" name="Content Placeholder 3" descr="Screen Shot 2012-10-05 at 12.46.25 PM.png"/>
          <p:cNvPicPr>
            <a:picLocks noGrp="1" noChangeAspect="1"/>
          </p:cNvPicPr>
          <p:nvPr>
            <p:ph idx="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018" y="3048001"/>
            <a:ext cx="6234982" cy="3429000"/>
          </a:xfrm>
        </p:spPr>
      </p:pic>
    </p:spTree>
    <p:extLst>
      <p:ext uri="{BB962C8B-B14F-4D97-AF65-F5344CB8AC3E}">
        <p14:creationId xmlns:p14="http://schemas.microsoft.com/office/powerpoint/2010/main" val="194599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Flora of Mount </a:t>
            </a:r>
            <a:r>
              <a:rPr lang="en-US" dirty="0" err="1" smtClean="0"/>
              <a:t>Kinabalu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3962400" cy="4708525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Over 65,000 specimen records from collections world-wide</a:t>
            </a:r>
          </a:p>
          <a:p>
            <a:r>
              <a:rPr lang="en-US" dirty="0" smtClean="0"/>
              <a:t>Used to produce series of volumes</a:t>
            </a:r>
          </a:p>
          <a:p>
            <a:pPr lvl="1"/>
            <a:r>
              <a:rPr lang="en-US" dirty="0" smtClean="0"/>
              <a:t>Ferns, gymnosperms, monocots, orchids, dicots</a:t>
            </a:r>
          </a:p>
          <a:p>
            <a:r>
              <a:rPr lang="en-US" dirty="0" smtClean="0"/>
              <a:t>Documents more than 5000 plant species</a:t>
            </a:r>
          </a:p>
          <a:p>
            <a:r>
              <a:rPr lang="en-US" dirty="0" err="1" smtClean="0"/>
              <a:t>Georeferenced</a:t>
            </a:r>
            <a:r>
              <a:rPr lang="en-US" dirty="0" smtClean="0"/>
              <a:t> to localized standard place-names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2" t="3857" r="6842" b="6845"/>
          <a:stretch>
            <a:fillRect/>
          </a:stretch>
        </p:blipFill>
        <p:spPr bwMode="auto">
          <a:xfrm>
            <a:off x="4419600" y="4170215"/>
            <a:ext cx="4114800" cy="2369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5" descr="photo-10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453" y="1213686"/>
            <a:ext cx="4114800" cy="29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6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2092</TotalTime>
  <Words>1145</Words>
  <Application>Microsoft Macintosh PowerPoint</Application>
  <PresentationFormat>On-screen Show (4:3)</PresentationFormat>
  <Paragraphs>152</Paragraphs>
  <Slides>26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Photo Editor Photo</vt:lpstr>
      <vt:lpstr>Documenting biodiversity on ultramafic outcrops: Scientific infrastructure enabled research in unusual environments  </vt:lpstr>
      <vt:lpstr>SE Asia – Biodiversity Hotspot</vt:lpstr>
      <vt:lpstr>What is Biodiversity?</vt:lpstr>
      <vt:lpstr>The Case for Collections:  Documenting Biodiversity</vt:lpstr>
      <vt:lpstr>PowerPoint Presentation</vt:lpstr>
      <vt:lpstr>PowerPoint Presentation</vt:lpstr>
      <vt:lpstr>Mount Kinabalu</vt:lpstr>
      <vt:lpstr>PowerPoint Presentation</vt:lpstr>
      <vt:lpstr>Flora of Mount Kinabalu database</vt:lpstr>
      <vt:lpstr>Mount Kinabalu orchid endemism</vt:lpstr>
      <vt:lpstr>Ultramafic (serpentine outcrops)</vt:lpstr>
      <vt:lpstr>Kinabalu ultramafics</vt:lpstr>
      <vt:lpstr>Number of taxa:  ultramafics vs. other habitats on Kinabalu by elevation</vt:lpstr>
      <vt:lpstr>Kinabalu endemic orchid taxa – ultramafics by elevlation</vt:lpstr>
      <vt:lpstr>PowerPoint Presentation</vt:lpstr>
      <vt:lpstr>PowerPoint Presentation</vt:lpstr>
      <vt:lpstr>Factors driving high species diversity</vt:lpstr>
      <vt:lpstr>Role of Cyberinfrastructure: A matter of scale</vt:lpstr>
      <vt:lpstr>New Caledonia –  Another Pacific Rim hotspot</vt:lpstr>
      <vt:lpstr>New Caladonia –  Another ultramafic hotspot </vt:lpstr>
      <vt:lpstr>PowerPoint Presentation</vt:lpstr>
      <vt:lpstr>Placing value on natural systems</vt:lpstr>
      <vt:lpstr>Biodiversity valuation</vt:lpstr>
      <vt:lpstr>Biodiversity services as ecosystem services – some requirements</vt:lpstr>
      <vt:lpstr>Making collections infrastructure  and cyberinfrastrucure relevant to economics</vt:lpstr>
      <vt:lpstr>Many Thanks!</vt:lpstr>
    </vt:vector>
  </TitlesOfParts>
  <Company>University of Florida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Reed Beaman</dc:creator>
  <cp:lastModifiedBy>Reed Beaman</cp:lastModifiedBy>
  <cp:revision>62</cp:revision>
  <dcterms:created xsi:type="dcterms:W3CDTF">2012-10-05T19:01:47Z</dcterms:created>
  <dcterms:modified xsi:type="dcterms:W3CDTF">2012-10-10T03:17:51Z</dcterms:modified>
</cp:coreProperties>
</file>